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Gill Sans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hCbHl1sEi9KRobsZw3rJ6HVjc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GillSans-bold.fntdata"/><Relationship Id="rId10" Type="http://schemas.openxmlformats.org/officeDocument/2006/relationships/slide" Target="slides/slide5.xml"/><Relationship Id="rId21" Type="http://schemas.openxmlformats.org/officeDocument/2006/relationships/font" Target="fonts/GillSans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codecamp.org/news/big-o-cheat-sheet-time-complexity-chart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c4946a550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37c4946a550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181" name="Google Shape;181;g37c4946a550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c4946a550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7c4946a550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189" name="Google Shape;189;g37c4946a550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c4946a550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7c4946a550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198" name="Google Shape;198;g37c4946a550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c4946a550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7c4946a550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207" name="Google Shape;207;g37c4946a550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c4946a550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7c4946a550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7c4946a550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c4946a550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7c4946a550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223" name="Google Shape;223;g37c4946a550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Ryan Pelchat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4th year Computer Science Student with a Specialization in Software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taking EECS 4070 which is a self directed course. The direction that I chose is to conduct a workshops on competitive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year I was on the ICPC team and we competed at the University of Windsor, it was a lot of fun! Challenging problems, a fun train ride, and free food.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my free time I like to read and tinker with software and hardware.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host a Jellyfin server on an old laptop on my local network and I remote access it using a Wireguard VPN that I host on a raspberry 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on the 6th book of The Expanse series.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Problem Reviews with Ben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Workshop with me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Focused on theory, most of the code libraries will be up to you (I will give tips from time to time)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Suggested practice problems relating to the workshop given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If you have a question, raise your hand anytime!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c4946a55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7c4946a55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I'll be using and referring to the following textbook, please scan the QR code as the link will expire this Friday.</a:t>
            </a:r>
            <a:endParaRPr/>
          </a:p>
        </p:txBody>
      </p:sp>
      <p:sp>
        <p:nvSpPr>
          <p:cNvPr id="131" name="Google Shape;131;g37c4946a55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c4946a550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7c4946a550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If you are new to programming and/or Python, here is my favourite Python book of all time. This link will also expire on Friday</a:t>
            </a:r>
            <a:endParaRPr/>
          </a:p>
        </p:txBody>
      </p:sp>
      <p:sp>
        <p:nvSpPr>
          <p:cNvPr id="140" name="Google Shape;140;g37c4946a550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c4946a55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7c4946a55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https://www.freecodecamp.org/news/big-o-cheat-sheet-time-complexity-chart/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7c4946a550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c4946a550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c4946a550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158" name="Google Shape;158;g37c4946a550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c4946a550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7c4946a550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165" name="Google Shape;165;g37c4946a550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c4946a550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7c4946a550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https://wiki.python.org/moin/TimeComplexity</a:t>
            </a:r>
            <a:endParaRPr/>
          </a:p>
        </p:txBody>
      </p:sp>
      <p:sp>
        <p:nvSpPr>
          <p:cNvPr id="173" name="Google Shape;173;g37c4946a550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6" name="Google Shape;26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iki.python.org/moin/TimeComplexity" TargetMode="External"/><Relationship Id="rId4" Type="http://schemas.openxmlformats.org/officeDocument/2006/relationships/hyperlink" Target="https://visualgo.net/en/lis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visualgo.net/en/heap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visualgo.net/en/hashtable" TargetMode="External"/><Relationship Id="rId5" Type="http://schemas.openxmlformats.org/officeDocument/2006/relationships/hyperlink" Target="https://wiki.python.org/moin/TimeComplexit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en.kattis.com/problems/jollyjumpers" TargetMode="External"/><Relationship Id="rId4" Type="http://schemas.openxmlformats.org/officeDocument/2006/relationships/hyperlink" Target="https://open.kattis.com/problems/epigdanceoff" TargetMode="External"/><Relationship Id="rId11" Type="http://schemas.openxmlformats.org/officeDocument/2006/relationships/hyperlink" Target="https://open.kattis.com/problems/bracketmatching" TargetMode="External"/><Relationship Id="rId10" Type="http://schemas.openxmlformats.org/officeDocument/2006/relationships/hyperlink" Target="https://open.kattis.com/problems/recount" TargetMode="External"/><Relationship Id="rId9" Type="http://schemas.openxmlformats.org/officeDocument/2006/relationships/hyperlink" Target="https://open.kattis.com/problems/shiritori" TargetMode="External"/><Relationship Id="rId5" Type="http://schemas.openxmlformats.org/officeDocument/2006/relationships/hyperlink" Target="https://open.kattis.com/problems/pairingsocks" TargetMode="External"/><Relationship Id="rId6" Type="http://schemas.openxmlformats.org/officeDocument/2006/relationships/hyperlink" Target="https://open.kattis.com/problems/integerlists" TargetMode="External"/><Relationship Id="rId7" Type="http://schemas.openxmlformats.org/officeDocument/2006/relationships/hyperlink" Target="https://open.kattis.com/problems/stockprices" TargetMode="External"/><Relationship Id="rId8" Type="http://schemas.openxmlformats.org/officeDocument/2006/relationships/hyperlink" Target="https://open.kattis.com/problems/esej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10" Type="http://schemas.openxmlformats.org/officeDocument/2006/relationships/image" Target="../media/image7.jpg"/><Relationship Id="rId9" Type="http://schemas.openxmlformats.org/officeDocument/2006/relationships/image" Target="../media/image6.jpg"/><Relationship Id="rId5" Type="http://schemas.openxmlformats.org/officeDocument/2006/relationships/image" Target="../media/image2.jp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yan-pelchat/competitive-programming-workshop" TargetMode="External"/><Relationship Id="rId4" Type="http://schemas.openxmlformats.org/officeDocument/2006/relationships/hyperlink" Target="https://open.kattis.com/" TargetMode="External"/><Relationship Id="rId5" Type="http://schemas.openxmlformats.org/officeDocument/2006/relationships/hyperlink" Target="https://onlinejudge.org/" TargetMode="External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www.freecodecamp.org/news/big-o-cheat-sheet-time-complexity-char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iki.python.org/moin/TimeComplexit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isualgo.net/en/array" TargetMode="External"/><Relationship Id="rId4" Type="http://schemas.openxmlformats.org/officeDocument/2006/relationships/hyperlink" Target="https://wiki.python.org/moin/TimeComplex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>
            <p:ph type="ctrTitle"/>
          </p:nvPr>
        </p:nvSpPr>
        <p:spPr>
          <a:xfrm>
            <a:off x="1600200" y="1124869"/>
            <a:ext cx="8991600" cy="1645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WORKSHOP 1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3242390" y="3399885"/>
            <a:ext cx="5707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Introduction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Workshop Format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Resources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1.3.3 Introduction to Algorithm Analysis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2.2.1 Array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2.2.5 Linked Data Structures (overview)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2.2.6 Special Stack-based Problems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2.3.1 Binary Heap (Priority Queue)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2.3.2 Hash Table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c4946a550_0_141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2.2.5 Linked Data Structures (overview)</a:t>
            </a:r>
            <a:endParaRPr/>
          </a:p>
        </p:txBody>
      </p:sp>
      <p:sp>
        <p:nvSpPr>
          <p:cNvPr id="184" name="Google Shape;184;g37c4946a550_0_141"/>
          <p:cNvSpPr txBox="1"/>
          <p:nvPr>
            <p:ph idx="1" type="body"/>
          </p:nvPr>
        </p:nvSpPr>
        <p:spPr>
          <a:xfrm>
            <a:off x="494675" y="1096825"/>
            <a:ext cx="11231400" cy="4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a Linked List?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linked list is a linear data structure where each element (node) stores a value and a pointer to the next node, forming a chain of connected elements.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Inefficient, we won’t be using this in the competition.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a Stack?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stack is a linear data structure that stores elements in a last-in, first-out (LIFO) order, where insertions and removals occur only at the top.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a Queue?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queue is a linear data structure that stores elements in a first-in, first-out (FIFO) order, where insertions happen at the rear and removals happen at the front.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happens if you need to add to the front of a queue as well as the back?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Double-ended Queue (Deque)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Is a linear data structure that allows insertions and removals from both the front and the rear.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But even looking at the middle is slow, and adding to or removing from the middle is slower still. </a:t>
            </a:r>
            <a:endParaRPr sz="2000"/>
          </a:p>
        </p:txBody>
      </p:sp>
      <p:sp>
        <p:nvSpPr>
          <p:cNvPr id="185" name="Google Shape;185;g37c4946a550_0_141"/>
          <p:cNvSpPr txBox="1"/>
          <p:nvPr>
            <p:ph idx="1" type="body"/>
          </p:nvPr>
        </p:nvSpPr>
        <p:spPr>
          <a:xfrm>
            <a:off x="480300" y="5809275"/>
            <a:ext cx="112314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https://wiki.python.org/moin/TimeComplexity</a:t>
            </a:r>
            <a:r>
              <a:rPr lang="en-US" sz="2000"/>
              <a:t> 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Competitive Programming 4 section 2.2.5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https://visualgo.net/en/list</a:t>
            </a:r>
            <a:r>
              <a:rPr lang="en-US" sz="2000"/>
              <a:t> 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c4946a550_0_147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2.2.6 Special Stack-based Problems</a:t>
            </a:r>
            <a:endParaRPr/>
          </a:p>
        </p:txBody>
      </p:sp>
      <p:sp>
        <p:nvSpPr>
          <p:cNvPr id="192" name="Google Shape;192;g37c4946a550_0_147"/>
          <p:cNvSpPr txBox="1"/>
          <p:nvPr>
            <p:ph idx="1" type="body"/>
          </p:nvPr>
        </p:nvSpPr>
        <p:spPr>
          <a:xfrm>
            <a:off x="494675" y="1096825"/>
            <a:ext cx="11231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Parentheses Matching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Given a string containing brackets, return True if all the parentheses inside the string are properly closed, False otherwise.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How can we solve this? What can we use?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We can use a stack! Using the LIFO strategy!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Push open brackets, pop matching closing ones.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If at the end of the string, the stack is empty then it is all okay! If not, then it is not okay.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the runtime?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O(n)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3" name="Google Shape;193;g37c4946a550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99" y="3637450"/>
            <a:ext cx="8400049" cy="26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37c4946a550_0_147"/>
          <p:cNvSpPr txBox="1"/>
          <p:nvPr>
            <p:ph idx="1" type="body"/>
          </p:nvPr>
        </p:nvSpPr>
        <p:spPr>
          <a:xfrm>
            <a:off x="480300" y="5976025"/>
            <a:ext cx="11231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Competitive Programming 4 section 2.2.6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c4946a550_0_166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2.3.1 Binary Heap (Priority Queue) </a:t>
            </a:r>
            <a:endParaRPr/>
          </a:p>
        </p:txBody>
      </p:sp>
      <p:sp>
        <p:nvSpPr>
          <p:cNvPr id="201" name="Google Shape;201;g37c4946a550_0_166"/>
          <p:cNvSpPr txBox="1"/>
          <p:nvPr>
            <p:ph idx="1" type="body"/>
          </p:nvPr>
        </p:nvSpPr>
        <p:spPr>
          <a:xfrm>
            <a:off x="494675" y="1096825"/>
            <a:ext cx="112314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a heap?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structure that satisfies 2 properties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Shape property</a:t>
            </a:r>
            <a:r>
              <a:rPr lang="en-US" sz="2000"/>
              <a:t>: it is a complete binary tree (all levels are fully filled except possibly the last, which is filled from left to right).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Heap property</a:t>
            </a:r>
            <a:r>
              <a:rPr lang="en-US" sz="2000"/>
              <a:t>: every parent node compares in a consistent way with its children</a:t>
            </a:r>
            <a:endParaRPr sz="2000"/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a </a:t>
            </a:r>
            <a:r>
              <a:rPr b="1" lang="en-US" sz="2000"/>
              <a:t>min-heap</a:t>
            </a:r>
            <a:r>
              <a:rPr lang="en-US" sz="2000"/>
              <a:t>, each parent is less than or equal to its children → the smallest element is always at the root.</a:t>
            </a:r>
            <a:endParaRPr sz="2000"/>
          </a:p>
          <a:p>
            <a:pPr indent="-355600" lvl="3" marL="18288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a </a:t>
            </a:r>
            <a:r>
              <a:rPr b="1" lang="en-US" sz="2000"/>
              <a:t>max-heap</a:t>
            </a:r>
            <a:r>
              <a:rPr lang="en-US" sz="2000"/>
              <a:t>, each parent is greater than or equal to its children → the largest element is always at the root.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Binary Heap is what heapq in Python uses and it is a specific implementation of a Heap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Why is this useful?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Binary Heap (Priority Queues) Lets you always grab the largest/smallest item in O(logn) time instead of inserting and sorting which can be O(nlogn) time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You have a problem with incoming tasks with various levels of priority, you can always get the most important one any time</a:t>
            </a:r>
            <a:endParaRPr sz="2000"/>
          </a:p>
        </p:txBody>
      </p:sp>
      <p:sp>
        <p:nvSpPr>
          <p:cNvPr id="202" name="Google Shape;202;g37c4946a550_0_166"/>
          <p:cNvSpPr txBox="1"/>
          <p:nvPr>
            <p:ph idx="1" type="body"/>
          </p:nvPr>
        </p:nvSpPr>
        <p:spPr>
          <a:xfrm>
            <a:off x="480300" y="5809275"/>
            <a:ext cx="112314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Competitive Programming 4 section 2.3.1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https://visualgo.net/en/heap</a:t>
            </a:r>
            <a:r>
              <a:rPr lang="en-US" sz="2000"/>
              <a:t> </a:t>
            </a:r>
            <a:endParaRPr sz="2000"/>
          </a:p>
        </p:txBody>
      </p:sp>
      <p:pic>
        <p:nvPicPr>
          <p:cNvPr id="203" name="Google Shape;203;g37c4946a550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425" y="5048000"/>
            <a:ext cx="6112075" cy="17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c4946a550_0_183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2.3.2 Hash Table</a:t>
            </a:r>
            <a:endParaRPr/>
          </a:p>
        </p:txBody>
      </p:sp>
      <p:sp>
        <p:nvSpPr>
          <p:cNvPr id="210" name="Google Shape;210;g37c4946a550_0_183"/>
          <p:cNvSpPr txBox="1"/>
          <p:nvPr>
            <p:ph idx="1" type="body"/>
          </p:nvPr>
        </p:nvSpPr>
        <p:spPr>
          <a:xfrm>
            <a:off x="494675" y="1096825"/>
            <a:ext cx="11231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What are Hash Tables?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Hash Table is an efficient non-linear data structure that requires very fast (expected) O(1) insertion, search/retrieval/update, or removal of keys if the keys do not have to be sorted.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A hash table stores key–value pairs in an array by running each key through a hash function (turns it into an index), then places the value at that index.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If two keys land on the same index (collision), the table resolves it by a few ways but a common way is by using linked lists.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Worst case can be O(n), but is O(1) on average.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In python they are dict/set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Why is this useful?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Near instant lookup tool! Insertion, search/retrieval/update is super duper fast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Good for ex: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Frequency counting (how many times does a number/letter appear?).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Membership tests (has this state/word/number been seen before?).</a:t>
            </a:r>
            <a:endParaRPr sz="20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Mapping (store extra info keyed by a string or ID).</a:t>
            </a:r>
            <a:endParaRPr sz="2000"/>
          </a:p>
        </p:txBody>
      </p:sp>
      <p:pic>
        <p:nvPicPr>
          <p:cNvPr id="211" name="Google Shape;211;g37c4946a550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00" y="4364725"/>
            <a:ext cx="6781875" cy="19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7c4946a550_0_183"/>
          <p:cNvSpPr txBox="1"/>
          <p:nvPr>
            <p:ph idx="1" type="body"/>
          </p:nvPr>
        </p:nvSpPr>
        <p:spPr>
          <a:xfrm>
            <a:off x="480300" y="5809275"/>
            <a:ext cx="112314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Competitive Programming 4 section 2.3.2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https://visualgo.net/en/hashtable</a:t>
            </a:r>
            <a:r>
              <a:rPr lang="en-US" sz="2000"/>
              <a:t> </a:t>
            </a:r>
            <a:endParaRPr sz="20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https://wiki.python.org/moin/TimeComplexity</a:t>
            </a:r>
            <a:r>
              <a:rPr lang="en-US" sz="2000"/>
              <a:t> </a:t>
            </a:r>
            <a:r>
              <a:rPr lang="en-US" sz="2000"/>
              <a:t>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c4946a550_0_55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Suggested Homework</a:t>
            </a:r>
            <a:endParaRPr/>
          </a:p>
        </p:txBody>
      </p:sp>
      <p:sp>
        <p:nvSpPr>
          <p:cNvPr id="219" name="Google Shape;219;g37c4946a550_0_55"/>
          <p:cNvSpPr txBox="1"/>
          <p:nvPr>
            <p:ph idx="1" type="body"/>
          </p:nvPr>
        </p:nvSpPr>
        <p:spPr>
          <a:xfrm>
            <a:off x="282125" y="1147625"/>
            <a:ext cx="11766300" cy="53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2.2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000"/>
              <a:t>a. 1D Array Manipulation, Medium</a:t>
            </a:r>
            <a:endParaRPr sz="24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https://open.kattis.com/problems/jollyjumpers</a:t>
            </a:r>
            <a:r>
              <a:rPr lang="en-US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b. 2D Array Manipulation, Easier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https://open.kattis.com/problems/epigdanceoff</a:t>
            </a:r>
            <a:r>
              <a:rPr lang="en-US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j. Stack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https://open.kattis.com/problems/pairingsocks</a:t>
            </a:r>
            <a:r>
              <a:rPr lang="en-US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l. List/Queue/Deque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https://open.kattis.com/problems/integerlists</a:t>
            </a:r>
            <a:r>
              <a:rPr lang="en-US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2.3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Priority Queue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7"/>
              </a:rPr>
              <a:t>https://open.kattis.com/problems/stockprices</a:t>
            </a:r>
            <a:r>
              <a:rPr lang="en-US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d. Hash Table (set)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8"/>
              </a:rPr>
              <a:t>https://open.kattis.com/problems/esej</a:t>
            </a:r>
            <a:r>
              <a:rPr lang="en-US" sz="2000"/>
              <a:t> 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9"/>
              </a:rPr>
              <a:t>https://open.kattis.com/problems/shiritori</a:t>
            </a:r>
            <a:r>
              <a:rPr lang="en-US" sz="2000"/>
              <a:t>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e. Hash Table (map), Easier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10"/>
              </a:rPr>
              <a:t>https://open.kattis.com/problems/recount</a:t>
            </a:r>
            <a:r>
              <a:rPr lang="en-US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Other Special Stack-Based Problem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11"/>
              </a:rPr>
              <a:t>https://open.kattis.com/problems/bracketmatching</a:t>
            </a:r>
            <a:r>
              <a:rPr lang="en-US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c4946a550_0_194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Template</a:t>
            </a:r>
            <a:endParaRPr/>
          </a:p>
        </p:txBody>
      </p:sp>
      <p:sp>
        <p:nvSpPr>
          <p:cNvPr id="226" name="Google Shape;226;g37c4946a550_0_194"/>
          <p:cNvSpPr txBox="1"/>
          <p:nvPr>
            <p:ph idx="1" type="body"/>
          </p:nvPr>
        </p:nvSpPr>
        <p:spPr>
          <a:xfrm>
            <a:off x="494675" y="1096825"/>
            <a:ext cx="11231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Template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2231136" y="347175"/>
            <a:ext cx="7729728" cy="662227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Ryan Pelchat</a:t>
            </a:r>
            <a:endParaRPr/>
          </a:p>
        </p:txBody>
      </p:sp>
      <p:pic>
        <p:nvPicPr>
          <p:cNvPr id="111" name="Google Shape;111;p2" title="team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700" y="1094600"/>
            <a:ext cx="3970227" cy="297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 title="IMG_2091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200" y="1259200"/>
            <a:ext cx="1802876" cy="24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 title="IMG_2082.jpeg"/>
          <p:cNvPicPr preferRelativeResize="0"/>
          <p:nvPr/>
        </p:nvPicPr>
        <p:blipFill rotWithShape="1">
          <a:blip r:embed="rId5">
            <a:alphaModFix/>
          </a:blip>
          <a:srcRect b="23096" l="0" r="0" t="22082"/>
          <a:stretch/>
        </p:blipFill>
        <p:spPr>
          <a:xfrm>
            <a:off x="141725" y="3748250"/>
            <a:ext cx="3970222" cy="290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6687" y="3748262"/>
            <a:ext cx="1400349" cy="14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6588" y="5309873"/>
            <a:ext cx="1340525" cy="13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1317" y="4473431"/>
            <a:ext cx="3237837" cy="201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 title="IMG_8343.jpeg"/>
          <p:cNvPicPr preferRelativeResize="0"/>
          <p:nvPr/>
        </p:nvPicPr>
        <p:blipFill rotWithShape="1">
          <a:blip r:embed="rId9">
            <a:alphaModFix/>
          </a:blip>
          <a:srcRect b="8235" l="0" r="0" t="21436"/>
          <a:stretch/>
        </p:blipFill>
        <p:spPr>
          <a:xfrm>
            <a:off x="8933889" y="5279963"/>
            <a:ext cx="1493311" cy="14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 title="IMG_8344.jpe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55319" y="4389422"/>
            <a:ext cx="2482775" cy="57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/>
          <p:nvPr>
            <p:ph type="title"/>
          </p:nvPr>
        </p:nvSpPr>
        <p:spPr>
          <a:xfrm>
            <a:off x="2231136" y="228421"/>
            <a:ext cx="7729728" cy="662227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25" name="Google Shape;125;p3"/>
          <p:cNvSpPr txBox="1"/>
          <p:nvPr>
            <p:ph idx="1" type="body"/>
          </p:nvPr>
        </p:nvSpPr>
        <p:spPr>
          <a:xfrm>
            <a:off x="754350" y="1202275"/>
            <a:ext cx="10683300" cy="4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Problem Reviews with Ben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Workshop with me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Focused on theory using Python, most of the code libraries will be up to you (I will give tips from time to time)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Suggested practice problems relating to the workshop given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Next week Ben will review the solution to one of the problems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Next week I will release my personal solutions to the problems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All course files will be </a:t>
            </a:r>
            <a:r>
              <a:rPr lang="en-US" sz="2000"/>
              <a:t>at</a:t>
            </a:r>
            <a:r>
              <a:rPr lang="en-US" sz="2000"/>
              <a:t> this link: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https://github.com/ryan-pelchat/competitive-programming-workshop</a:t>
            </a:r>
            <a:r>
              <a:rPr lang="en-US" sz="2000"/>
              <a:t>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We will be using Kattis and UVa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Sign up for Kattis (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https://open.kattis.com/</a:t>
            </a:r>
            <a:r>
              <a:rPr lang="en-US" sz="2000"/>
              <a:t>)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Sign up for UVa online judge (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https://onlinejudge.org/</a:t>
            </a:r>
            <a:r>
              <a:rPr lang="en-US" sz="2000"/>
              <a:t>)</a:t>
            </a:r>
            <a:endParaRPr sz="20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6" name="Google Shape;126;p3"/>
          <p:cNvSpPr txBox="1"/>
          <p:nvPr>
            <p:ph idx="1" type="body"/>
          </p:nvPr>
        </p:nvSpPr>
        <p:spPr>
          <a:xfrm>
            <a:off x="2231100" y="5920100"/>
            <a:ext cx="7729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If you have a question, raise your hand anytime!</a:t>
            </a:r>
            <a:endParaRPr sz="2700"/>
          </a:p>
        </p:txBody>
      </p:sp>
      <p:pic>
        <p:nvPicPr>
          <p:cNvPr id="127" name="Google Shape;127;p3" title="frame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2500" y="2201750"/>
            <a:ext cx="2126175" cy="21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c4946a550_0_9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134" name="Google Shape;134;g37c4946a550_0_9"/>
          <p:cNvSpPr txBox="1"/>
          <p:nvPr>
            <p:ph idx="1" type="body"/>
          </p:nvPr>
        </p:nvSpPr>
        <p:spPr>
          <a:xfrm>
            <a:off x="2231125" y="1431046"/>
            <a:ext cx="77298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Competitive Programming 4 -- Steven Halim, Felix Halim, Suhendry Effendy -- Competitive Programming, 1 &amp; 2, 4th Edition</a:t>
            </a:r>
            <a:endParaRPr sz="2000"/>
          </a:p>
        </p:txBody>
      </p:sp>
      <p:pic>
        <p:nvPicPr>
          <p:cNvPr id="135" name="Google Shape;135;g37c4946a55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25" y="2738200"/>
            <a:ext cx="2703166" cy="346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7c4946a550_0_9" title="fram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475" y="3200950"/>
            <a:ext cx="2535925" cy="25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c4946a550_0_123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143" name="Google Shape;143;g37c4946a550_0_123"/>
          <p:cNvSpPr txBox="1"/>
          <p:nvPr>
            <p:ph idx="1" type="body"/>
          </p:nvPr>
        </p:nvSpPr>
        <p:spPr>
          <a:xfrm>
            <a:off x="786975" y="1431050"/>
            <a:ext cx="103656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Zelle J. - Python Programming An Introduction to Computer Science, 3rd Edition - 2017</a:t>
            </a:r>
            <a:endParaRPr sz="2000"/>
          </a:p>
        </p:txBody>
      </p:sp>
      <p:pic>
        <p:nvPicPr>
          <p:cNvPr id="144" name="Google Shape;144;g37c4946a550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350" y="2316850"/>
            <a:ext cx="3067800" cy="3782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7c4946a550_0_123" title="frame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025" y="26558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c4946a550_0_18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1.3.3 Introduction to Algorithm Analysis</a:t>
            </a:r>
            <a:endParaRPr/>
          </a:p>
        </p:txBody>
      </p:sp>
      <p:sp>
        <p:nvSpPr>
          <p:cNvPr id="152" name="Google Shape;152;g37c4946a550_0_18"/>
          <p:cNvSpPr txBox="1"/>
          <p:nvPr>
            <p:ph idx="1" type="body"/>
          </p:nvPr>
        </p:nvSpPr>
        <p:spPr>
          <a:xfrm>
            <a:off x="494675" y="1096825"/>
            <a:ext cx="112314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time complexity?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Denoted by t</a:t>
            </a:r>
            <a:r>
              <a:rPr lang="en-US" sz="2000"/>
              <a:t>he Big-Oh, ex: O(n), O(n^2), O(nlogn) etc…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Time complexity measures how the number of operations grows with input size as n→∞.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space complexity?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Big-Oh notation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Space complexity measures how the memory required grows with input size as n→∞.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rgbClr val="FFFF00"/>
                </a:highlight>
              </a:rPr>
              <a:t>bit level chapter?</a:t>
            </a:r>
            <a:endParaRPr sz="2000">
              <a:highlight>
                <a:srgbClr val="FFFF00"/>
              </a:highlight>
            </a:endParaRPr>
          </a:p>
        </p:txBody>
      </p:sp>
      <p:pic>
        <p:nvPicPr>
          <p:cNvPr id="153" name="Google Shape;153;g37c4946a550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225" y="3479575"/>
            <a:ext cx="5152251" cy="31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7c4946a550_0_18"/>
          <p:cNvSpPr txBox="1"/>
          <p:nvPr>
            <p:ph idx="1" type="body"/>
          </p:nvPr>
        </p:nvSpPr>
        <p:spPr>
          <a:xfrm>
            <a:off x="480300" y="5847450"/>
            <a:ext cx="112314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200" u="sng">
                <a:solidFill>
                  <a:srgbClr val="46788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https://www.freecodecamp.org/news/big-o-cheat-sheet-time-complexity-chart/</a:t>
            </a:r>
            <a:r>
              <a:rPr lang="en-US" sz="2000"/>
              <a:t>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c4946a550_0_105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1.3.3 Introduction to Algorithm Analysis</a:t>
            </a:r>
            <a:endParaRPr/>
          </a:p>
        </p:txBody>
      </p:sp>
      <p:sp>
        <p:nvSpPr>
          <p:cNvPr id="161" name="Google Shape;161;g37c4946a550_0_105"/>
          <p:cNvSpPr txBox="1"/>
          <p:nvPr>
            <p:ph idx="1" type="body"/>
          </p:nvPr>
        </p:nvSpPr>
        <p:spPr>
          <a:xfrm>
            <a:off x="494675" y="1096825"/>
            <a:ext cx="11231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Why is time and space complexity important?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Understanding complexity helps you quickly decide whether an approach will run fast enough and fit in memory, so you don’t waste submissions and time.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makes the best solution?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Meets the constraints for time and space complexity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Simple for </a:t>
            </a:r>
            <a:r>
              <a:rPr lang="en-US" sz="2000"/>
              <a:t>you to implement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c4946a550_0_78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1.3.3 Introduction to Algorithm Analysis</a:t>
            </a:r>
            <a:endParaRPr/>
          </a:p>
        </p:txBody>
      </p:sp>
      <p:sp>
        <p:nvSpPr>
          <p:cNvPr id="168" name="Google Shape;168;g37c4946a550_0_78"/>
          <p:cNvSpPr txBox="1"/>
          <p:nvPr>
            <p:ph idx="1" type="body"/>
          </p:nvPr>
        </p:nvSpPr>
        <p:spPr>
          <a:xfrm>
            <a:off x="494675" y="1096825"/>
            <a:ext cx="11231400" cy="48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Activity!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“simple operation” can be considered something done in constant time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When we say ‘simple operation’ = O(1), we’re ignoring real-world machine details and just focusing on asymptotic growth.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Disk I/O not always constant time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Hash table lookup is </a:t>
            </a:r>
            <a:r>
              <a:rPr lang="en-US" sz="2000"/>
              <a:t>expected</a:t>
            </a:r>
            <a:r>
              <a:rPr lang="en-US" sz="2000"/>
              <a:t> O(1), but worst-case O(n)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 modern computer can calculate about 10^8 or 1 Million operations per second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Gives you a rule of thumb when estimating if you will fit the constraints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Just like time complexity measures how runtime grows with input size, space complexity measures how memory usage grows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Keep in mind how many objects/data structures you create and how large they become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Try to re-use structures instead of making new ones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Keep track of how large your stack frame and associated objects inside becomes when you use a recursive solution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Every recursive call stores local variables on the stack, too much recursion can blow your memory cap even if each call is cheap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 will expand on recursion in a later workshop</a:t>
            </a:r>
            <a:endParaRPr sz="2000"/>
          </a:p>
        </p:txBody>
      </p:sp>
      <p:sp>
        <p:nvSpPr>
          <p:cNvPr id="169" name="Google Shape;169;g37c4946a550_0_78"/>
          <p:cNvSpPr txBox="1"/>
          <p:nvPr>
            <p:ph idx="1" type="body"/>
          </p:nvPr>
        </p:nvSpPr>
        <p:spPr>
          <a:xfrm>
            <a:off x="480300" y="5847450"/>
            <a:ext cx="112314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https://wiki.python.org/moin/TimeComplexity</a:t>
            </a:r>
            <a:r>
              <a:rPr lang="en-US" sz="2000"/>
              <a:t> </a:t>
            </a:r>
            <a:endParaRPr sz="2000"/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Competitive Programming 4 section 1.3.3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c4946a550_0_116"/>
          <p:cNvSpPr txBox="1"/>
          <p:nvPr>
            <p:ph type="title"/>
          </p:nvPr>
        </p:nvSpPr>
        <p:spPr>
          <a:xfrm>
            <a:off x="2231136" y="228421"/>
            <a:ext cx="7729800" cy="662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/>
              <a:t>2.2.1 Array</a:t>
            </a:r>
            <a:endParaRPr/>
          </a:p>
        </p:txBody>
      </p:sp>
      <p:sp>
        <p:nvSpPr>
          <p:cNvPr id="176" name="Google Shape;176;g37c4946a550_0_116"/>
          <p:cNvSpPr txBox="1"/>
          <p:nvPr>
            <p:ph idx="1" type="body"/>
          </p:nvPr>
        </p:nvSpPr>
        <p:spPr>
          <a:xfrm>
            <a:off x="494675" y="1096825"/>
            <a:ext cx="112314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What is an array?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Is a collection of homogenous sequential data to be stored and later accessed using their indices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Native support in C/C++ and Java.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No built-in support for static array in Python.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Not resizeable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Dynamic (Resizeable) Array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C++ STL vector.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Java ArrayList (preferred in Competitive Programming, as it is faster) or Vector.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list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Resizable, the computer will take care of increasing or decreasing the size of the array for you.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Sorting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Python: O(nlogn)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Searching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Unsorted Array: O(n)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Sorted Array: O(logn) using binary search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https://visualgo.net/en/array</a:t>
            </a:r>
            <a:r>
              <a:rPr lang="en-US" sz="2000"/>
              <a:t> </a:t>
            </a:r>
            <a:endParaRPr sz="2000"/>
          </a:p>
        </p:txBody>
      </p:sp>
      <p:sp>
        <p:nvSpPr>
          <p:cNvPr id="177" name="Google Shape;177;g37c4946a550_0_116"/>
          <p:cNvSpPr txBox="1"/>
          <p:nvPr>
            <p:ph idx="1" type="body"/>
          </p:nvPr>
        </p:nvSpPr>
        <p:spPr>
          <a:xfrm>
            <a:off x="480300" y="5847450"/>
            <a:ext cx="112314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Sources:</a:t>
            </a:r>
            <a:endParaRPr sz="2000"/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https://wiki.python.org/moin/TimeComplexity</a:t>
            </a:r>
            <a:r>
              <a:rPr lang="en-US" sz="2000"/>
              <a:t> </a:t>
            </a:r>
            <a:endParaRPr sz="2000"/>
          </a:p>
          <a:p>
            <a:pPr indent="-3460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Competitive Programming 4 section 2.2.1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2025-09-06T15:13:09Z</dcterms:created>
  <dc:creator>Ryan Pelchat</dc:creator>
</cp:coreProperties>
</file>